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35" autoAdjust="0"/>
    <p:restoredTop sz="94660"/>
  </p:normalViewPr>
  <p:slideViewPr>
    <p:cSldViewPr snapToGrid="0">
      <p:cViewPr varScale="1">
        <p:scale>
          <a:sx n="71" d="100"/>
          <a:sy n="71" d="100"/>
        </p:scale>
        <p:origin x="444"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93EE344-E6F8-4D88-8519-C841F95BA55E}" type="datetimeFigureOut">
              <a:rPr lang="en-US" smtClean="0"/>
              <a:t>7/19/2021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F8189B1-D1CA-4F80-B295-FD258242C175}" type="slidenum">
              <a:rPr lang="en-US" smtClean="0"/>
              <a:t>‹#›</a:t>
            </a:fld>
            <a:endParaRPr lang="en-US"/>
          </a:p>
        </p:txBody>
      </p:sp>
    </p:spTree>
    <p:extLst>
      <p:ext uri="{BB962C8B-B14F-4D97-AF65-F5344CB8AC3E}">
        <p14:creationId xmlns:p14="http://schemas.microsoft.com/office/powerpoint/2010/main" val="2519271405"/>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3E69E4-59D3-4873-9042-9C284692824D}" type="datetimeFigureOut">
              <a:rPr lang="en-US" smtClean="0"/>
              <a:t>7/19/2021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6BB169-093A-4023-B7DA-E17BF35A6996}" type="slidenum">
              <a:rPr lang="en-US" smtClean="0"/>
              <a:t>‹#›</a:t>
            </a:fld>
            <a:endParaRPr lang="en-US"/>
          </a:p>
        </p:txBody>
      </p:sp>
    </p:spTree>
    <p:extLst>
      <p:ext uri="{BB962C8B-B14F-4D97-AF65-F5344CB8AC3E}">
        <p14:creationId xmlns:p14="http://schemas.microsoft.com/office/powerpoint/2010/main" val="2982587377"/>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6C6071-5D49-494F-A11F-60956AA74208}" type="datetimeFigureOut">
              <a:rPr lang="en-US" smtClean="0"/>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A98BFB-4A36-4CAA-8765-0D9FBF375001}" type="slidenum">
              <a:rPr lang="en-US" smtClean="0"/>
              <a:t>‹#›</a:t>
            </a:fld>
            <a:endParaRPr lang="en-US"/>
          </a:p>
        </p:txBody>
      </p:sp>
    </p:spTree>
    <p:extLst>
      <p:ext uri="{BB962C8B-B14F-4D97-AF65-F5344CB8AC3E}">
        <p14:creationId xmlns:p14="http://schemas.microsoft.com/office/powerpoint/2010/main" val="615728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6C6071-5D49-494F-A11F-60956AA74208}" type="datetimeFigureOut">
              <a:rPr lang="en-US" smtClean="0"/>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A98BFB-4A36-4CAA-8765-0D9FBF375001}" type="slidenum">
              <a:rPr lang="en-US" smtClean="0"/>
              <a:t>‹#›</a:t>
            </a:fld>
            <a:endParaRPr lang="en-US"/>
          </a:p>
        </p:txBody>
      </p:sp>
    </p:spTree>
    <p:extLst>
      <p:ext uri="{BB962C8B-B14F-4D97-AF65-F5344CB8AC3E}">
        <p14:creationId xmlns:p14="http://schemas.microsoft.com/office/powerpoint/2010/main" val="3587722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6C6071-5D49-494F-A11F-60956AA74208}" type="datetimeFigureOut">
              <a:rPr lang="en-US" smtClean="0"/>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A98BFB-4A36-4CAA-8765-0D9FBF375001}" type="slidenum">
              <a:rPr lang="en-US" smtClean="0"/>
              <a:t>‹#›</a:t>
            </a:fld>
            <a:endParaRPr lang="en-US"/>
          </a:p>
        </p:txBody>
      </p:sp>
    </p:spTree>
    <p:extLst>
      <p:ext uri="{BB962C8B-B14F-4D97-AF65-F5344CB8AC3E}">
        <p14:creationId xmlns:p14="http://schemas.microsoft.com/office/powerpoint/2010/main" val="368201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6C6071-5D49-494F-A11F-60956AA74208}" type="datetimeFigureOut">
              <a:rPr lang="en-US" smtClean="0"/>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A98BFB-4A36-4CAA-8765-0D9FBF375001}" type="slidenum">
              <a:rPr lang="en-US" smtClean="0"/>
              <a:t>‹#›</a:t>
            </a:fld>
            <a:endParaRPr lang="en-US"/>
          </a:p>
        </p:txBody>
      </p:sp>
    </p:spTree>
    <p:extLst>
      <p:ext uri="{BB962C8B-B14F-4D97-AF65-F5344CB8AC3E}">
        <p14:creationId xmlns:p14="http://schemas.microsoft.com/office/powerpoint/2010/main" val="354060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36C6071-5D49-494F-A11F-60956AA74208}" type="datetimeFigureOut">
              <a:rPr lang="en-US" smtClean="0"/>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A98BFB-4A36-4CAA-8765-0D9FBF375001}" type="slidenum">
              <a:rPr lang="en-US" smtClean="0"/>
              <a:t>‹#›</a:t>
            </a:fld>
            <a:endParaRPr lang="en-US"/>
          </a:p>
        </p:txBody>
      </p:sp>
    </p:spTree>
    <p:extLst>
      <p:ext uri="{BB962C8B-B14F-4D97-AF65-F5344CB8AC3E}">
        <p14:creationId xmlns:p14="http://schemas.microsoft.com/office/powerpoint/2010/main" val="1690996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6C6071-5D49-494F-A11F-60956AA74208}" type="datetimeFigureOut">
              <a:rPr lang="en-US" smtClean="0"/>
              <a:t>7/19/2021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A98BFB-4A36-4CAA-8765-0D9FBF375001}" type="slidenum">
              <a:rPr lang="en-US" smtClean="0"/>
              <a:t>‹#›</a:t>
            </a:fld>
            <a:endParaRPr lang="en-US"/>
          </a:p>
        </p:txBody>
      </p:sp>
    </p:spTree>
    <p:extLst>
      <p:ext uri="{BB962C8B-B14F-4D97-AF65-F5344CB8AC3E}">
        <p14:creationId xmlns:p14="http://schemas.microsoft.com/office/powerpoint/2010/main" val="770984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6C6071-5D49-494F-A11F-60956AA74208}" type="datetimeFigureOut">
              <a:rPr lang="en-US" smtClean="0"/>
              <a:t>7/19/2021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A98BFB-4A36-4CAA-8765-0D9FBF375001}" type="slidenum">
              <a:rPr lang="en-US" smtClean="0"/>
              <a:t>‹#›</a:t>
            </a:fld>
            <a:endParaRPr lang="en-US"/>
          </a:p>
        </p:txBody>
      </p:sp>
    </p:spTree>
    <p:extLst>
      <p:ext uri="{BB962C8B-B14F-4D97-AF65-F5344CB8AC3E}">
        <p14:creationId xmlns:p14="http://schemas.microsoft.com/office/powerpoint/2010/main" val="1897378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6C6071-5D49-494F-A11F-60956AA74208}" type="datetimeFigureOut">
              <a:rPr lang="en-US" smtClean="0"/>
              <a:t>7/19/2021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A98BFB-4A36-4CAA-8765-0D9FBF375001}" type="slidenum">
              <a:rPr lang="en-US" smtClean="0"/>
              <a:t>‹#›</a:t>
            </a:fld>
            <a:endParaRPr lang="en-US"/>
          </a:p>
        </p:txBody>
      </p:sp>
    </p:spTree>
    <p:extLst>
      <p:ext uri="{BB962C8B-B14F-4D97-AF65-F5344CB8AC3E}">
        <p14:creationId xmlns:p14="http://schemas.microsoft.com/office/powerpoint/2010/main" val="1193252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6C6071-5D49-494F-A11F-60956AA74208}" type="datetimeFigureOut">
              <a:rPr lang="en-US" smtClean="0"/>
              <a:t>7/19/2021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A98BFB-4A36-4CAA-8765-0D9FBF375001}" type="slidenum">
              <a:rPr lang="en-US" smtClean="0"/>
              <a:t>‹#›</a:t>
            </a:fld>
            <a:endParaRPr lang="en-US"/>
          </a:p>
        </p:txBody>
      </p:sp>
    </p:spTree>
    <p:extLst>
      <p:ext uri="{BB962C8B-B14F-4D97-AF65-F5344CB8AC3E}">
        <p14:creationId xmlns:p14="http://schemas.microsoft.com/office/powerpoint/2010/main" val="529026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36C6071-5D49-494F-A11F-60956AA74208}" type="datetimeFigureOut">
              <a:rPr lang="en-US" smtClean="0"/>
              <a:t>7/19/2021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A98BFB-4A36-4CAA-8765-0D9FBF375001}" type="slidenum">
              <a:rPr lang="en-US" smtClean="0"/>
              <a:t>‹#›</a:t>
            </a:fld>
            <a:endParaRPr lang="en-US"/>
          </a:p>
        </p:txBody>
      </p:sp>
    </p:spTree>
    <p:extLst>
      <p:ext uri="{BB962C8B-B14F-4D97-AF65-F5344CB8AC3E}">
        <p14:creationId xmlns:p14="http://schemas.microsoft.com/office/powerpoint/2010/main" val="3137854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36C6071-5D49-494F-A11F-60956AA74208}" type="datetimeFigureOut">
              <a:rPr lang="en-US" smtClean="0"/>
              <a:t>7/19/2021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A98BFB-4A36-4CAA-8765-0D9FBF375001}" type="slidenum">
              <a:rPr lang="en-US" smtClean="0"/>
              <a:t>‹#›</a:t>
            </a:fld>
            <a:endParaRPr lang="en-US"/>
          </a:p>
        </p:txBody>
      </p:sp>
    </p:spTree>
    <p:extLst>
      <p:ext uri="{BB962C8B-B14F-4D97-AF65-F5344CB8AC3E}">
        <p14:creationId xmlns:p14="http://schemas.microsoft.com/office/powerpoint/2010/main" val="2187046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6C6071-5D49-494F-A11F-60956AA74208}" type="datetimeFigureOut">
              <a:rPr lang="en-US" smtClean="0"/>
              <a:t>7/19/2021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A98BFB-4A36-4CAA-8765-0D9FBF375001}" type="slidenum">
              <a:rPr lang="en-US" smtClean="0"/>
              <a:t>‹#›</a:t>
            </a:fld>
            <a:endParaRPr lang="en-US"/>
          </a:p>
        </p:txBody>
      </p:sp>
    </p:spTree>
    <p:extLst>
      <p:ext uri="{BB962C8B-B14F-4D97-AF65-F5344CB8AC3E}">
        <p14:creationId xmlns:p14="http://schemas.microsoft.com/office/powerpoint/2010/main" val="5441853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221220"/>
            <a:ext cx="10515600" cy="1325563"/>
          </a:xfrm>
        </p:spPr>
        <p:txBody>
          <a:bodyPr anchor="t">
            <a:normAutofit/>
          </a:bodyPr>
          <a:lstStyle/>
          <a:p>
            <a:pPr algn="ctr"/>
            <a:r>
              <a:rPr lang="en-US" sz="2400" b="1" dirty="0" smtClean="0"/>
              <a:t>Family-Centered Coaching Tools</a:t>
            </a:r>
            <a:r>
              <a:rPr lang="en-US" sz="2400" dirty="0" smtClean="0"/>
              <a:t/>
            </a:r>
            <a:br>
              <a:rPr lang="en-US" sz="2400" dirty="0" smtClean="0"/>
            </a:br>
            <a:r>
              <a:rPr lang="en-US" sz="2200" dirty="0" smtClean="0"/>
              <a:t>Plan Do and Review Tool</a:t>
            </a:r>
            <a:br>
              <a:rPr lang="en-US" sz="2200" dirty="0" smtClean="0"/>
            </a:br>
            <a:r>
              <a:rPr lang="en-US" sz="2200" dirty="0" smtClean="0"/>
              <a:t>Powerful questions and other family-centered inquires</a:t>
            </a:r>
            <a:endParaRPr lang="en-US" sz="2200" dirty="0"/>
          </a:p>
        </p:txBody>
      </p:sp>
      <p:sp>
        <p:nvSpPr>
          <p:cNvPr id="6" name="Content Placeholder 5"/>
          <p:cNvSpPr>
            <a:spLocks noGrp="1"/>
          </p:cNvSpPr>
          <p:nvPr>
            <p:ph sz="half" idx="1"/>
          </p:nvPr>
        </p:nvSpPr>
        <p:spPr>
          <a:xfrm>
            <a:off x="925606" y="1325983"/>
            <a:ext cx="10340788" cy="1281952"/>
          </a:xfrm>
        </p:spPr>
        <p:txBody>
          <a:bodyPr>
            <a:normAutofit/>
          </a:bodyPr>
          <a:lstStyle/>
          <a:p>
            <a:pPr marL="0" indent="0">
              <a:spcBef>
                <a:spcPts val="0"/>
              </a:spcBef>
              <a:buNone/>
            </a:pPr>
            <a:r>
              <a:rPr lang="en-US" sz="1800" dirty="0" smtClean="0">
                <a:latin typeface="+mj-lt"/>
              </a:rPr>
              <a:t>Having basic needs met provides the foundation for parents to focus on and take steps to meet other family goals such as employment or child wellbeing. The lack of basic needs, such as enough food or safe housing, often present as priority issues to be addressed first and may represent a crisis situation. </a:t>
            </a:r>
          </a:p>
        </p:txBody>
      </p:sp>
      <p:sp>
        <p:nvSpPr>
          <p:cNvPr id="7" name="Content Placeholder 6"/>
          <p:cNvSpPr>
            <a:spLocks noGrp="1"/>
          </p:cNvSpPr>
          <p:nvPr>
            <p:ph sz="half" idx="2"/>
          </p:nvPr>
        </p:nvSpPr>
        <p:spPr>
          <a:xfrm>
            <a:off x="4615703" y="2458352"/>
            <a:ext cx="6015318" cy="1092337"/>
          </a:xfrm>
          <a:ln w="28575">
            <a:solidFill>
              <a:schemeClr val="accent2"/>
            </a:solidFill>
            <a:prstDash val="sysDash"/>
          </a:ln>
        </p:spPr>
        <p:txBody>
          <a:bodyPr>
            <a:normAutofit/>
          </a:bodyPr>
          <a:lstStyle/>
          <a:p>
            <a:pPr marL="0" indent="0">
              <a:buNone/>
            </a:pPr>
            <a:r>
              <a:rPr lang="en-US" sz="1400" dirty="0" smtClean="0"/>
              <a:t>What are the ages of your children?</a:t>
            </a:r>
          </a:p>
          <a:p>
            <a:pPr marL="0" indent="0">
              <a:buNone/>
            </a:pPr>
            <a:r>
              <a:rPr lang="en-US" sz="1400" dirty="0" smtClean="0"/>
              <a:t>Tell me about where you live? Who lives with you?</a:t>
            </a:r>
          </a:p>
          <a:p>
            <a:pPr marL="0" indent="0">
              <a:buNone/>
            </a:pPr>
            <a:r>
              <a:rPr lang="en-US" sz="1400" dirty="0" smtClean="0"/>
              <a:t>Tell me about the things you worry about for your kids, such as safety concerns?</a:t>
            </a:r>
          </a:p>
          <a:p>
            <a:pPr marL="0" indent="0">
              <a:buNone/>
            </a:pPr>
            <a:endParaRPr lang="en-US" sz="1400" dirty="0"/>
          </a:p>
        </p:txBody>
      </p:sp>
      <p:grpSp>
        <p:nvGrpSpPr>
          <p:cNvPr id="10" name="Group 9"/>
          <p:cNvGrpSpPr/>
          <p:nvPr/>
        </p:nvGrpSpPr>
        <p:grpSpPr>
          <a:xfrm>
            <a:off x="1036502" y="2458352"/>
            <a:ext cx="3128680" cy="1013012"/>
            <a:chOff x="1111625" y="2931459"/>
            <a:chExt cx="2572870" cy="1013012"/>
          </a:xfrm>
        </p:grpSpPr>
        <p:sp>
          <p:nvSpPr>
            <p:cNvPr id="8" name="Right Arrow 7"/>
            <p:cNvSpPr/>
            <p:nvPr/>
          </p:nvSpPr>
          <p:spPr>
            <a:xfrm>
              <a:off x="1111625" y="2931459"/>
              <a:ext cx="2572870" cy="10130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192306" y="3227294"/>
              <a:ext cx="2097741" cy="338554"/>
            </a:xfrm>
            <a:prstGeom prst="rect">
              <a:avLst/>
            </a:prstGeom>
            <a:noFill/>
          </p:spPr>
          <p:txBody>
            <a:bodyPr wrap="square" rtlCol="0">
              <a:spAutoFit/>
            </a:bodyPr>
            <a:lstStyle/>
            <a:p>
              <a:r>
                <a:rPr lang="en-US" sz="1600" b="1" dirty="0" smtClean="0"/>
                <a:t>Parenting</a:t>
              </a:r>
              <a:endParaRPr lang="en-US" sz="1600" b="1" dirty="0"/>
            </a:p>
          </p:txBody>
        </p:sp>
      </p:grpSp>
      <p:grpSp>
        <p:nvGrpSpPr>
          <p:cNvPr id="11" name="Group 10"/>
          <p:cNvGrpSpPr/>
          <p:nvPr/>
        </p:nvGrpSpPr>
        <p:grpSpPr>
          <a:xfrm>
            <a:off x="1071541" y="4034232"/>
            <a:ext cx="3058601" cy="1013012"/>
            <a:chOff x="1111625" y="2931459"/>
            <a:chExt cx="2572870" cy="1013012"/>
          </a:xfrm>
        </p:grpSpPr>
        <p:sp>
          <p:nvSpPr>
            <p:cNvPr id="12" name="Right Arrow 11"/>
            <p:cNvSpPr/>
            <p:nvPr/>
          </p:nvSpPr>
          <p:spPr>
            <a:xfrm>
              <a:off x="1111625" y="2931459"/>
              <a:ext cx="2572870" cy="10130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159236" y="3262735"/>
              <a:ext cx="2425849" cy="338554"/>
            </a:xfrm>
            <a:prstGeom prst="rect">
              <a:avLst/>
            </a:prstGeom>
            <a:noFill/>
          </p:spPr>
          <p:txBody>
            <a:bodyPr wrap="square" rtlCol="0">
              <a:spAutoFit/>
            </a:bodyPr>
            <a:lstStyle/>
            <a:p>
              <a:r>
                <a:rPr lang="en-US" sz="1600" b="1" dirty="0" smtClean="0"/>
                <a:t>Employment/Education/Career</a:t>
              </a:r>
              <a:endParaRPr lang="en-US" sz="1600" b="1" dirty="0"/>
            </a:p>
          </p:txBody>
        </p:sp>
      </p:grpSp>
      <p:grpSp>
        <p:nvGrpSpPr>
          <p:cNvPr id="14" name="Group 13"/>
          <p:cNvGrpSpPr/>
          <p:nvPr/>
        </p:nvGrpSpPr>
        <p:grpSpPr>
          <a:xfrm>
            <a:off x="1071541" y="5313970"/>
            <a:ext cx="3058601" cy="1083650"/>
            <a:chOff x="1111625" y="2931459"/>
            <a:chExt cx="2572870" cy="1013012"/>
          </a:xfrm>
        </p:grpSpPr>
        <p:sp>
          <p:nvSpPr>
            <p:cNvPr id="15" name="Right Arrow 14"/>
            <p:cNvSpPr/>
            <p:nvPr/>
          </p:nvSpPr>
          <p:spPr>
            <a:xfrm>
              <a:off x="1111625" y="2931459"/>
              <a:ext cx="2572870" cy="10130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264024" y="3284076"/>
              <a:ext cx="2097741" cy="338554"/>
            </a:xfrm>
            <a:prstGeom prst="rect">
              <a:avLst/>
            </a:prstGeom>
            <a:noFill/>
          </p:spPr>
          <p:txBody>
            <a:bodyPr wrap="square" rtlCol="0">
              <a:spAutoFit/>
            </a:bodyPr>
            <a:lstStyle/>
            <a:p>
              <a:r>
                <a:rPr lang="en-US" sz="1600" b="1" dirty="0" smtClean="0"/>
                <a:t>Financial</a:t>
              </a:r>
              <a:endParaRPr lang="en-US" sz="1200" b="1" dirty="0"/>
            </a:p>
          </p:txBody>
        </p:sp>
      </p:grpSp>
      <p:sp>
        <p:nvSpPr>
          <p:cNvPr id="17" name="Content Placeholder 6"/>
          <p:cNvSpPr txBox="1">
            <a:spLocks/>
          </p:cNvSpPr>
          <p:nvPr/>
        </p:nvSpPr>
        <p:spPr>
          <a:xfrm>
            <a:off x="4591210" y="3956609"/>
            <a:ext cx="6015318" cy="1092337"/>
          </a:xfrm>
          <a:prstGeom prst="rect">
            <a:avLst/>
          </a:prstGeom>
          <a:ln w="28575">
            <a:solidFill>
              <a:schemeClr val="accent2"/>
            </a:solidFill>
            <a:prstDash val="sysDash"/>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400" dirty="0" smtClean="0"/>
              <a:t>If you are working how long does it take you to get to work? </a:t>
            </a:r>
          </a:p>
          <a:p>
            <a:pPr marL="0" indent="0">
              <a:buFont typeface="Arial" panose="020B0604020202020204" pitchFamily="34" charset="0"/>
              <a:buNone/>
            </a:pPr>
            <a:r>
              <a:rPr lang="en-US" sz="1400" dirty="0" smtClean="0"/>
              <a:t>What are your short term career goals? How does this benefit your family</a:t>
            </a:r>
          </a:p>
          <a:p>
            <a:pPr marL="0" indent="0">
              <a:buFont typeface="Arial" panose="020B0604020202020204" pitchFamily="34" charset="0"/>
              <a:buNone/>
            </a:pPr>
            <a:r>
              <a:rPr lang="en-US" sz="1400" dirty="0" smtClean="0"/>
              <a:t>How long is the commute to school/training?</a:t>
            </a:r>
            <a:endParaRPr lang="en-US" sz="1400" dirty="0"/>
          </a:p>
        </p:txBody>
      </p:sp>
      <p:sp>
        <p:nvSpPr>
          <p:cNvPr id="18" name="Content Placeholder 6"/>
          <p:cNvSpPr txBox="1">
            <a:spLocks/>
          </p:cNvSpPr>
          <p:nvPr/>
        </p:nvSpPr>
        <p:spPr>
          <a:xfrm>
            <a:off x="4605509" y="5421619"/>
            <a:ext cx="6015318" cy="976001"/>
          </a:xfrm>
          <a:prstGeom prst="rect">
            <a:avLst/>
          </a:prstGeom>
          <a:ln w="28575">
            <a:solidFill>
              <a:schemeClr val="accent2"/>
            </a:solidFill>
            <a:prstDash val="sysDash"/>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400" dirty="0" smtClean="0"/>
              <a:t>Where do you go grocery shopping for you and your family?</a:t>
            </a:r>
          </a:p>
          <a:p>
            <a:pPr marL="0" indent="0">
              <a:buFont typeface="Arial" panose="020B0604020202020204" pitchFamily="34" charset="0"/>
              <a:buNone/>
            </a:pPr>
            <a:r>
              <a:rPr lang="en-US" sz="1400" dirty="0" smtClean="0"/>
              <a:t>How much money do you have left over after you’ve paid your monthly bills?</a:t>
            </a:r>
          </a:p>
          <a:p>
            <a:pPr marL="0" indent="0">
              <a:buFont typeface="Arial" panose="020B0604020202020204" pitchFamily="34" charset="0"/>
              <a:buNone/>
            </a:pPr>
            <a:r>
              <a:rPr lang="en-US" sz="1400" dirty="0" smtClean="0"/>
              <a:t>What other income is coming into the family?</a:t>
            </a:r>
          </a:p>
          <a:p>
            <a:pPr marL="0" indent="0">
              <a:buFont typeface="Arial" panose="020B0604020202020204" pitchFamily="34" charset="0"/>
              <a:buNone/>
            </a:pPr>
            <a:endParaRPr lang="en-US" sz="1400" dirty="0"/>
          </a:p>
        </p:txBody>
      </p:sp>
      <p:sp>
        <p:nvSpPr>
          <p:cNvPr id="19" name="Footer Placeholder 18"/>
          <p:cNvSpPr>
            <a:spLocks noGrp="1"/>
          </p:cNvSpPr>
          <p:nvPr>
            <p:ph type="ftr" sz="quarter" idx="11"/>
          </p:nvPr>
        </p:nvSpPr>
        <p:spPr>
          <a:xfrm>
            <a:off x="6656295" y="6405168"/>
            <a:ext cx="4114800" cy="365125"/>
          </a:xfrm>
        </p:spPr>
        <p:txBody>
          <a:bodyPr/>
          <a:lstStyle/>
          <a:p>
            <a:pPr algn="r"/>
            <a:r>
              <a:rPr lang="en-US" sz="1400" dirty="0" smtClean="0"/>
              <a:t>https://familycenteredcoaching.org/tools/</a:t>
            </a:r>
            <a:endParaRPr lang="en-US" sz="1400" dirty="0"/>
          </a:p>
        </p:txBody>
      </p:sp>
    </p:spTree>
    <p:extLst>
      <p:ext uri="{BB962C8B-B14F-4D97-AF65-F5344CB8AC3E}">
        <p14:creationId xmlns:p14="http://schemas.microsoft.com/office/powerpoint/2010/main" val="319575069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wheel(1)">
                                      <p:cBhvr>
                                        <p:cTn id="10" dur="20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1000"/>
                                        <p:tgtEl>
                                          <p:spTgt spid="10"/>
                                        </p:tgtEl>
                                      </p:cBhvr>
                                    </p:animEffect>
                                    <p:anim calcmode="lin" valueType="num">
                                      <p:cBhvr>
                                        <p:cTn id="16" dur="1000" fill="hold"/>
                                        <p:tgtEl>
                                          <p:spTgt spid="10"/>
                                        </p:tgtEl>
                                        <p:attrNameLst>
                                          <p:attrName>ppt_x</p:attrName>
                                        </p:attrNameLst>
                                      </p:cBhvr>
                                      <p:tavLst>
                                        <p:tav tm="0">
                                          <p:val>
                                            <p:strVal val="#ppt_x"/>
                                          </p:val>
                                        </p:tav>
                                        <p:tav tm="100000">
                                          <p:val>
                                            <p:strVal val="#ppt_x"/>
                                          </p:val>
                                        </p:tav>
                                      </p:tavLst>
                                    </p:anim>
                                    <p:anim calcmode="lin" valueType="num">
                                      <p:cBhvr>
                                        <p:cTn id="17" dur="1000" fill="hold"/>
                                        <p:tgtEl>
                                          <p:spTgt spid="10"/>
                                        </p:tgtEl>
                                        <p:attrNameLst>
                                          <p:attrName>ppt_y</p:attrName>
                                        </p:attrNameLst>
                                      </p:cBhvr>
                                      <p:tavLst>
                                        <p:tav tm="0">
                                          <p:val>
                                            <p:strVal val="#ppt_y-.1"/>
                                          </p:val>
                                        </p:tav>
                                        <p:tav tm="100000">
                                          <p:val>
                                            <p:strVal val="#ppt_y"/>
                                          </p:val>
                                        </p:tav>
                                      </p:tavLst>
                                    </p:anim>
                                  </p:childTnLst>
                                </p:cTn>
                              </p:par>
                              <p:par>
                                <p:cTn id="18" presetID="47" presetClass="entr" presetSubtype="0" fill="hold" grpId="0" nodeType="withEffect">
                                  <p:stCondLst>
                                    <p:cond delay="0"/>
                                  </p:stCondLst>
                                  <p:childTnLst>
                                    <p:set>
                                      <p:cBhvr>
                                        <p:cTn id="19" dur="1" fill="hold">
                                          <p:stCondLst>
                                            <p:cond delay="0"/>
                                          </p:stCondLst>
                                        </p:cTn>
                                        <p:tgtEl>
                                          <p:spTgt spid="7">
                                            <p:bg/>
                                          </p:spTgt>
                                        </p:tgtEl>
                                        <p:attrNameLst>
                                          <p:attrName>style.visibility</p:attrName>
                                        </p:attrNameLst>
                                      </p:cBhvr>
                                      <p:to>
                                        <p:strVal val="visible"/>
                                      </p:to>
                                    </p:set>
                                    <p:animEffect transition="in" filter="fade">
                                      <p:cBhvr>
                                        <p:cTn id="20" dur="1000"/>
                                        <p:tgtEl>
                                          <p:spTgt spid="7">
                                            <p:bg/>
                                          </p:spTgt>
                                        </p:tgtEl>
                                      </p:cBhvr>
                                    </p:animEffect>
                                    <p:anim calcmode="lin" valueType="num">
                                      <p:cBhvr>
                                        <p:cTn id="21" dur="1000" fill="hold"/>
                                        <p:tgtEl>
                                          <p:spTgt spid="7">
                                            <p:bg/>
                                          </p:spTgt>
                                        </p:tgtEl>
                                        <p:attrNameLst>
                                          <p:attrName>ppt_x</p:attrName>
                                        </p:attrNameLst>
                                      </p:cBhvr>
                                      <p:tavLst>
                                        <p:tav tm="0">
                                          <p:val>
                                            <p:strVal val="#ppt_x"/>
                                          </p:val>
                                        </p:tav>
                                        <p:tav tm="100000">
                                          <p:val>
                                            <p:strVal val="#ppt_x"/>
                                          </p:val>
                                        </p:tav>
                                      </p:tavLst>
                                    </p:anim>
                                    <p:anim calcmode="lin" valueType="num">
                                      <p:cBhvr>
                                        <p:cTn id="22" dur="1000" fill="hold"/>
                                        <p:tgtEl>
                                          <p:spTgt spid="7">
                                            <p:bg/>
                                          </p:spTgt>
                                        </p:tgtEl>
                                        <p:attrNameLst>
                                          <p:attrName>ppt_y</p:attrName>
                                        </p:attrNameLst>
                                      </p:cBhvr>
                                      <p:tavLst>
                                        <p:tav tm="0">
                                          <p:val>
                                            <p:strVal val="#ppt_y-.1"/>
                                          </p:val>
                                        </p:tav>
                                        <p:tav tm="100000">
                                          <p:val>
                                            <p:strVal val="#ppt_y"/>
                                          </p:val>
                                        </p:tav>
                                      </p:tavLst>
                                    </p:anim>
                                  </p:childTnLst>
                                </p:cTn>
                              </p:par>
                              <p:par>
                                <p:cTn id="23" presetID="47" presetClass="entr" presetSubtype="0" fill="hold" grpId="0" nodeType="with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Effect transition="in" filter="fade">
                                      <p:cBhvr>
                                        <p:cTn id="25" dur="1000"/>
                                        <p:tgtEl>
                                          <p:spTgt spid="7">
                                            <p:txEl>
                                              <p:pRg st="0" end="0"/>
                                            </p:txEl>
                                          </p:spTgt>
                                        </p:tgtEl>
                                      </p:cBhvr>
                                    </p:animEffect>
                                    <p:anim calcmode="lin" valueType="num">
                                      <p:cBhvr>
                                        <p:cTn id="26"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7">
                                            <p:txEl>
                                              <p:pRg st="0" end="0"/>
                                            </p:txEl>
                                          </p:spTgt>
                                        </p:tgtEl>
                                        <p:attrNameLst>
                                          <p:attrName>ppt_y</p:attrName>
                                        </p:attrNameLst>
                                      </p:cBhvr>
                                      <p:tavLst>
                                        <p:tav tm="0">
                                          <p:val>
                                            <p:strVal val="#ppt_y-.1"/>
                                          </p:val>
                                        </p:tav>
                                        <p:tav tm="100000">
                                          <p:val>
                                            <p:strVal val="#ppt_y"/>
                                          </p:val>
                                        </p:tav>
                                      </p:tavLst>
                                    </p:anim>
                                  </p:childTnLst>
                                </p:cTn>
                              </p:par>
                              <p:par>
                                <p:cTn id="28" presetID="47" presetClass="entr" presetSubtype="0" fill="hold" grpId="0" nodeType="withEffect">
                                  <p:stCondLst>
                                    <p:cond delay="0"/>
                                  </p:stCondLst>
                                  <p:childTnLst>
                                    <p:set>
                                      <p:cBhvr>
                                        <p:cTn id="29" dur="1" fill="hold">
                                          <p:stCondLst>
                                            <p:cond delay="0"/>
                                          </p:stCondLst>
                                        </p:cTn>
                                        <p:tgtEl>
                                          <p:spTgt spid="7">
                                            <p:txEl>
                                              <p:pRg st="1" end="1"/>
                                            </p:txEl>
                                          </p:spTgt>
                                        </p:tgtEl>
                                        <p:attrNameLst>
                                          <p:attrName>style.visibility</p:attrName>
                                        </p:attrNameLst>
                                      </p:cBhvr>
                                      <p:to>
                                        <p:strVal val="visible"/>
                                      </p:to>
                                    </p:set>
                                    <p:animEffect transition="in" filter="fade">
                                      <p:cBhvr>
                                        <p:cTn id="30" dur="1000"/>
                                        <p:tgtEl>
                                          <p:spTgt spid="7">
                                            <p:txEl>
                                              <p:pRg st="1" end="1"/>
                                            </p:txEl>
                                          </p:spTgt>
                                        </p:tgtEl>
                                      </p:cBhvr>
                                    </p:animEffect>
                                    <p:anim calcmode="lin" valueType="num">
                                      <p:cBhvr>
                                        <p:cTn id="31"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32" dur="1000" fill="hold"/>
                                        <p:tgtEl>
                                          <p:spTgt spid="7">
                                            <p:txEl>
                                              <p:pRg st="1" end="1"/>
                                            </p:txEl>
                                          </p:spTgt>
                                        </p:tgtEl>
                                        <p:attrNameLst>
                                          <p:attrName>ppt_y</p:attrName>
                                        </p:attrNameLst>
                                      </p:cBhvr>
                                      <p:tavLst>
                                        <p:tav tm="0">
                                          <p:val>
                                            <p:strVal val="#ppt_y-.1"/>
                                          </p:val>
                                        </p:tav>
                                        <p:tav tm="100000">
                                          <p:val>
                                            <p:strVal val="#ppt_y"/>
                                          </p:val>
                                        </p:tav>
                                      </p:tavLst>
                                    </p:anim>
                                  </p:childTnLst>
                                </p:cTn>
                              </p:par>
                              <p:par>
                                <p:cTn id="33" presetID="47" presetClass="entr" presetSubtype="0" fill="hold" grpId="0" nodeType="withEffect">
                                  <p:stCondLst>
                                    <p:cond delay="0"/>
                                  </p:stCondLst>
                                  <p:childTnLst>
                                    <p:set>
                                      <p:cBhvr>
                                        <p:cTn id="34" dur="1" fill="hold">
                                          <p:stCondLst>
                                            <p:cond delay="0"/>
                                          </p:stCondLst>
                                        </p:cTn>
                                        <p:tgtEl>
                                          <p:spTgt spid="7">
                                            <p:txEl>
                                              <p:pRg st="2" end="2"/>
                                            </p:txEl>
                                          </p:spTgt>
                                        </p:tgtEl>
                                        <p:attrNameLst>
                                          <p:attrName>style.visibility</p:attrName>
                                        </p:attrNameLst>
                                      </p:cBhvr>
                                      <p:to>
                                        <p:strVal val="visible"/>
                                      </p:to>
                                    </p:set>
                                    <p:animEffect transition="in" filter="fade">
                                      <p:cBhvr>
                                        <p:cTn id="35" dur="1000"/>
                                        <p:tgtEl>
                                          <p:spTgt spid="7">
                                            <p:txEl>
                                              <p:pRg st="2" end="2"/>
                                            </p:txEl>
                                          </p:spTgt>
                                        </p:tgtEl>
                                      </p:cBhvr>
                                    </p:animEffect>
                                    <p:anim calcmode="lin" valueType="num">
                                      <p:cBhvr>
                                        <p:cTn id="36"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2" end="2"/>
                                            </p:txEl>
                                          </p:spTgt>
                                        </p:tgtEl>
                                        <p:attrNameLst>
                                          <p:attrName>ppt_y</p:attrName>
                                        </p:attrNameLst>
                                      </p:cBhvr>
                                      <p:tavLst>
                                        <p:tav tm="0">
                                          <p:val>
                                            <p:strVal val="#ppt_y-.1"/>
                                          </p:val>
                                        </p:tav>
                                        <p:tav tm="100000">
                                          <p:val>
                                            <p:strVal val="#ppt_y"/>
                                          </p:val>
                                        </p:tav>
                                      </p:tavLst>
                                    </p:anim>
                                  </p:childTnLst>
                                </p:cTn>
                              </p:par>
                              <p:par>
                                <p:cTn id="38" presetID="47" presetClass="entr" presetSubtype="0" fill="hold" nodeType="with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1000"/>
                                        <p:tgtEl>
                                          <p:spTgt spid="11"/>
                                        </p:tgtEl>
                                      </p:cBhvr>
                                    </p:animEffect>
                                    <p:anim calcmode="lin" valueType="num">
                                      <p:cBhvr>
                                        <p:cTn id="41" dur="1000" fill="hold"/>
                                        <p:tgtEl>
                                          <p:spTgt spid="11"/>
                                        </p:tgtEl>
                                        <p:attrNameLst>
                                          <p:attrName>ppt_x</p:attrName>
                                        </p:attrNameLst>
                                      </p:cBhvr>
                                      <p:tavLst>
                                        <p:tav tm="0">
                                          <p:val>
                                            <p:strVal val="#ppt_x"/>
                                          </p:val>
                                        </p:tav>
                                        <p:tav tm="100000">
                                          <p:val>
                                            <p:strVal val="#ppt_x"/>
                                          </p:val>
                                        </p:tav>
                                      </p:tavLst>
                                    </p:anim>
                                    <p:anim calcmode="lin" valueType="num">
                                      <p:cBhvr>
                                        <p:cTn id="42" dur="1000" fill="hold"/>
                                        <p:tgtEl>
                                          <p:spTgt spid="11"/>
                                        </p:tgtEl>
                                        <p:attrNameLst>
                                          <p:attrName>ppt_y</p:attrName>
                                        </p:attrNameLst>
                                      </p:cBhvr>
                                      <p:tavLst>
                                        <p:tav tm="0">
                                          <p:val>
                                            <p:strVal val="#ppt_y-.1"/>
                                          </p:val>
                                        </p:tav>
                                        <p:tav tm="100000">
                                          <p:val>
                                            <p:strVal val="#ppt_y"/>
                                          </p:val>
                                        </p:tav>
                                      </p:tavLst>
                                    </p:anim>
                                  </p:childTnLst>
                                </p:cTn>
                              </p:par>
                              <p:par>
                                <p:cTn id="43" presetID="47" presetClass="entr" presetSubtype="0" fill="hold" grpId="0" nodeType="with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fade">
                                      <p:cBhvr>
                                        <p:cTn id="45" dur="1000"/>
                                        <p:tgtEl>
                                          <p:spTgt spid="17"/>
                                        </p:tgtEl>
                                      </p:cBhvr>
                                    </p:animEffect>
                                    <p:anim calcmode="lin" valueType="num">
                                      <p:cBhvr>
                                        <p:cTn id="46" dur="1000" fill="hold"/>
                                        <p:tgtEl>
                                          <p:spTgt spid="17"/>
                                        </p:tgtEl>
                                        <p:attrNameLst>
                                          <p:attrName>ppt_x</p:attrName>
                                        </p:attrNameLst>
                                      </p:cBhvr>
                                      <p:tavLst>
                                        <p:tav tm="0">
                                          <p:val>
                                            <p:strVal val="#ppt_x"/>
                                          </p:val>
                                        </p:tav>
                                        <p:tav tm="100000">
                                          <p:val>
                                            <p:strVal val="#ppt_x"/>
                                          </p:val>
                                        </p:tav>
                                      </p:tavLst>
                                    </p:anim>
                                    <p:anim calcmode="lin" valueType="num">
                                      <p:cBhvr>
                                        <p:cTn id="47" dur="1000" fill="hold"/>
                                        <p:tgtEl>
                                          <p:spTgt spid="17"/>
                                        </p:tgtEl>
                                        <p:attrNameLst>
                                          <p:attrName>ppt_y</p:attrName>
                                        </p:attrNameLst>
                                      </p:cBhvr>
                                      <p:tavLst>
                                        <p:tav tm="0">
                                          <p:val>
                                            <p:strVal val="#ppt_y-.1"/>
                                          </p:val>
                                        </p:tav>
                                        <p:tav tm="100000">
                                          <p:val>
                                            <p:strVal val="#ppt_y"/>
                                          </p:val>
                                        </p:tav>
                                      </p:tavLst>
                                    </p:anim>
                                  </p:childTnLst>
                                </p:cTn>
                              </p:par>
                              <p:par>
                                <p:cTn id="48" presetID="47" presetClass="entr" presetSubtype="0" fill="hold" nodeType="with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fade">
                                      <p:cBhvr>
                                        <p:cTn id="50" dur="1000"/>
                                        <p:tgtEl>
                                          <p:spTgt spid="14"/>
                                        </p:tgtEl>
                                      </p:cBhvr>
                                    </p:animEffect>
                                    <p:anim calcmode="lin" valueType="num">
                                      <p:cBhvr>
                                        <p:cTn id="51" dur="1000" fill="hold"/>
                                        <p:tgtEl>
                                          <p:spTgt spid="14"/>
                                        </p:tgtEl>
                                        <p:attrNameLst>
                                          <p:attrName>ppt_x</p:attrName>
                                        </p:attrNameLst>
                                      </p:cBhvr>
                                      <p:tavLst>
                                        <p:tav tm="0">
                                          <p:val>
                                            <p:strVal val="#ppt_x"/>
                                          </p:val>
                                        </p:tav>
                                        <p:tav tm="100000">
                                          <p:val>
                                            <p:strVal val="#ppt_x"/>
                                          </p:val>
                                        </p:tav>
                                      </p:tavLst>
                                    </p:anim>
                                    <p:anim calcmode="lin" valueType="num">
                                      <p:cBhvr>
                                        <p:cTn id="52" dur="1000" fill="hold"/>
                                        <p:tgtEl>
                                          <p:spTgt spid="14"/>
                                        </p:tgtEl>
                                        <p:attrNameLst>
                                          <p:attrName>ppt_y</p:attrName>
                                        </p:attrNameLst>
                                      </p:cBhvr>
                                      <p:tavLst>
                                        <p:tav tm="0">
                                          <p:val>
                                            <p:strVal val="#ppt_y-.1"/>
                                          </p:val>
                                        </p:tav>
                                        <p:tav tm="100000">
                                          <p:val>
                                            <p:strVal val="#ppt_y"/>
                                          </p:val>
                                        </p:tav>
                                      </p:tavLst>
                                    </p:anim>
                                  </p:childTnLst>
                                </p:cTn>
                              </p:par>
                              <p:par>
                                <p:cTn id="53" presetID="47" presetClass="entr" presetSubtype="0" fill="hold" grpId="0" nodeType="with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fade">
                                      <p:cBhvr>
                                        <p:cTn id="55" dur="1000"/>
                                        <p:tgtEl>
                                          <p:spTgt spid="18"/>
                                        </p:tgtEl>
                                      </p:cBhvr>
                                    </p:animEffect>
                                    <p:anim calcmode="lin" valueType="num">
                                      <p:cBhvr>
                                        <p:cTn id="56" dur="1000" fill="hold"/>
                                        <p:tgtEl>
                                          <p:spTgt spid="18"/>
                                        </p:tgtEl>
                                        <p:attrNameLst>
                                          <p:attrName>ppt_x</p:attrName>
                                        </p:attrNameLst>
                                      </p:cBhvr>
                                      <p:tavLst>
                                        <p:tav tm="0">
                                          <p:val>
                                            <p:strVal val="#ppt_x"/>
                                          </p:val>
                                        </p:tav>
                                        <p:tav tm="100000">
                                          <p:val>
                                            <p:strVal val="#ppt_x"/>
                                          </p:val>
                                        </p:tav>
                                      </p:tavLst>
                                    </p:anim>
                                    <p:anim calcmode="lin" valueType="num">
                                      <p:cBhvr>
                                        <p:cTn id="57"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P spid="7" grpId="0" uiExpand="1" build="p" animBg="1"/>
      <p:bldP spid="17" grpId="0" animBg="1"/>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half" idx="1"/>
          </p:nvPr>
        </p:nvPicPr>
        <p:blipFill>
          <a:blip r:embed="rId2"/>
          <a:stretch>
            <a:fillRect/>
          </a:stretch>
        </p:blipFill>
        <p:spPr>
          <a:xfrm>
            <a:off x="86412" y="187140"/>
            <a:ext cx="5694741" cy="6574772"/>
          </a:xfrm>
          <a:prstGeom prst="rect">
            <a:avLst/>
          </a:prstGeom>
        </p:spPr>
      </p:pic>
      <p:pic>
        <p:nvPicPr>
          <p:cNvPr id="6" name="Picture 5"/>
          <p:cNvPicPr>
            <a:picLocks noChangeAspect="1"/>
          </p:cNvPicPr>
          <p:nvPr/>
        </p:nvPicPr>
        <p:blipFill>
          <a:blip r:embed="rId3"/>
          <a:stretch>
            <a:fillRect/>
          </a:stretch>
        </p:blipFill>
        <p:spPr>
          <a:xfrm>
            <a:off x="6315620" y="280710"/>
            <a:ext cx="5256346" cy="6387632"/>
          </a:xfrm>
          <a:prstGeom prst="rect">
            <a:avLst/>
          </a:prstGeom>
          <a:ln>
            <a:solidFill>
              <a:schemeClr val="tx1"/>
            </a:solidFill>
          </a:ln>
        </p:spPr>
      </p:pic>
    </p:spTree>
    <p:extLst>
      <p:ext uri="{BB962C8B-B14F-4D97-AF65-F5344CB8AC3E}">
        <p14:creationId xmlns:p14="http://schemas.microsoft.com/office/powerpoint/2010/main" val="388536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6CCADD9DBCB924CAB49D2374429EF29" ma:contentTypeVersion="13" ma:contentTypeDescription="Create a new document." ma:contentTypeScope="" ma:versionID="7f29dcf49a2bfaa7194ba18330d7990d">
  <xsd:schema xmlns:xsd="http://www.w3.org/2001/XMLSchema" xmlns:xs="http://www.w3.org/2001/XMLSchema" xmlns:p="http://schemas.microsoft.com/office/2006/metadata/properties" xmlns:ns2="9a528461-6fcc-4abe-b21a-c28d7924d642" xmlns:ns3="4880077e-983b-4682-8d7f-5310a4d7a139" targetNamespace="http://schemas.microsoft.com/office/2006/metadata/properties" ma:root="true" ma:fieldsID="f5687842f580480ef2219f1bb751c246" ns2:_="" ns3:_="">
    <xsd:import namespace="9a528461-6fcc-4abe-b21a-c28d7924d642"/>
    <xsd:import namespace="4880077e-983b-4682-8d7f-5310a4d7a13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528461-6fcc-4abe-b21a-c28d7924d64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880077e-983b-4682-8d7f-5310a4d7a139"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D30E113-B551-47AC-A6E8-A5D376FEA6A2}"/>
</file>

<file path=customXml/itemProps2.xml><?xml version="1.0" encoding="utf-8"?>
<ds:datastoreItem xmlns:ds="http://schemas.openxmlformats.org/officeDocument/2006/customXml" ds:itemID="{A7DA1E1F-8F93-46C7-87B1-F6F989D7E742}"/>
</file>

<file path=customXml/itemProps3.xml><?xml version="1.0" encoding="utf-8"?>
<ds:datastoreItem xmlns:ds="http://schemas.openxmlformats.org/officeDocument/2006/customXml" ds:itemID="{6C0A657E-3A1D-4500-8146-E9A366E198FE}"/>
</file>

<file path=docProps/app.xml><?xml version="1.0" encoding="utf-8"?>
<Properties xmlns="http://schemas.openxmlformats.org/officeDocument/2006/extended-properties" xmlns:vt="http://schemas.openxmlformats.org/officeDocument/2006/docPropsVTypes">
  <Template>TM03457485[[fn=Mesh]]</Template>
  <TotalTime>172</TotalTime>
  <Words>177</Words>
  <Application>Microsoft Office PowerPoint</Application>
  <PresentationFormat>Widescreen</PresentationFormat>
  <Paragraphs>15</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Family-Centered Coaching Tools Plan Do and Review Tool Powerful questions and other family-centered inquires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Centered Coaching Powerful questions and other family-centered inquires</dc:title>
  <dc:creator>Williams, Jessica</dc:creator>
  <cp:lastModifiedBy>Williams, Jessica</cp:lastModifiedBy>
  <cp:revision>12</cp:revision>
  <dcterms:created xsi:type="dcterms:W3CDTF">2021-07-19T21:16:18Z</dcterms:created>
  <dcterms:modified xsi:type="dcterms:W3CDTF">2021-07-20T00:08:33Z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0x01010006CCADD9DBCB924CAB49D2374429EF29</vt:lpwstr>
  </property>
</Properties>
</file>